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webextensions/webextension5.xml" ContentType="application/vnd.ms-office.webextension+xml"/>
  <Override PartName="/ppt/webextensions/webextension6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78" r:id="rId5"/>
    <p:sldId id="279" r:id="rId6"/>
    <p:sldId id="281" r:id="rId7"/>
    <p:sldId id="260" r:id="rId8"/>
    <p:sldId id="261" r:id="rId9"/>
    <p:sldId id="257" r:id="rId10"/>
    <p:sldId id="262" r:id="rId11"/>
    <p:sldId id="263" r:id="rId12"/>
    <p:sldId id="276" r:id="rId13"/>
    <p:sldId id="275" r:id="rId14"/>
    <p:sldId id="265" r:id="rId15"/>
    <p:sldId id="270" r:id="rId16"/>
    <p:sldId id="271" r:id="rId17"/>
    <p:sldId id="282" r:id="rId18"/>
    <p:sldId id="267" r:id="rId19"/>
    <p:sldId id="268" r:id="rId20"/>
    <p:sldId id="269" r:id="rId21"/>
    <p:sldId id="283" r:id="rId22"/>
    <p:sldId id="272" r:id="rId23"/>
    <p:sldId id="273" r:id="rId24"/>
    <p:sldId id="266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1/relationships/webextension" Target="../webextensions/webextension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FB0AE-8EA8-404E-91B9-BBEF51BD3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6" y="802298"/>
            <a:ext cx="8561746" cy="2541431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/>
              <a:t>Создание интерактивного контента на сервисе </a:t>
            </a:r>
            <a:r>
              <a:rPr lang="ru-RU" sz="4800" b="1" dirty="0" err="1"/>
              <a:t>Удоба</a:t>
            </a:r>
            <a:r>
              <a:rPr lang="ru-RU" sz="4800" b="1" dirty="0"/>
              <a:t>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4B3542-C198-4C38-A377-586B98271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/>
              <a:t>Из опыта работы.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C7224-C28D-4A06-9937-9BEC4512B1C5}"/>
              </a:ext>
            </a:extLst>
          </p:cNvPr>
          <p:cNvSpPr txBox="1"/>
          <p:nvPr/>
        </p:nvSpPr>
        <p:spPr>
          <a:xfrm>
            <a:off x="7421078" y="4508825"/>
            <a:ext cx="4725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Чиркова З.А., учитель английского языка </a:t>
            </a:r>
          </a:p>
          <a:p>
            <a:r>
              <a:rPr lang="ru-RU" dirty="0"/>
              <a:t>ГКОУ УР «Школа №39»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765B19-08ED-47D2-B91F-08C36F6AF384}"/>
              </a:ext>
            </a:extLst>
          </p:cNvPr>
          <p:cNvSpPr txBox="1"/>
          <p:nvPr/>
        </p:nvSpPr>
        <p:spPr>
          <a:xfrm>
            <a:off x="5072514" y="5765533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г.Ижевск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785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DA11E53-7FD1-4553-8D57-50EEF4B8A3B0}"/>
              </a:ext>
            </a:extLst>
          </p:cNvPr>
          <p:cNvSpPr/>
          <p:nvPr/>
        </p:nvSpPr>
        <p:spPr>
          <a:xfrm>
            <a:off x="635268" y="596766"/>
            <a:ext cx="10915048" cy="49473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Профессиональном стандарте педагога указывается, что каждый педагог должен владеть ИКТ-компетенциями. Сегодня ИКТ-компетентность подразумевает не просто компьютерную грамотность, но и эффективное применение этих знаний в реальной образовательной деятельности с целью достижения высоких образовательных результатов и повышения качества образования.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19874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31CA63-B82C-4C20-8681-0EE8EB7B7CC4}"/>
              </a:ext>
            </a:extLst>
          </p:cNvPr>
          <p:cNvSpPr/>
          <p:nvPr/>
        </p:nvSpPr>
        <p:spPr>
          <a:xfrm>
            <a:off x="4493393" y="2368691"/>
            <a:ext cx="3205213" cy="1309036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интерактивных заданий помогает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E896D03-949D-4A18-84BF-A925C1D90A07}"/>
              </a:ext>
            </a:extLst>
          </p:cNvPr>
          <p:cNvSpPr/>
          <p:nvPr/>
        </p:nvSpPr>
        <p:spPr>
          <a:xfrm>
            <a:off x="364448" y="635267"/>
            <a:ext cx="3389404" cy="93905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оптимизировать образовательный процесс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FFE8138-D2D8-4AF2-8758-2E6E4C0166AE}"/>
              </a:ext>
            </a:extLst>
          </p:cNvPr>
          <p:cNvSpPr/>
          <p:nvPr/>
        </p:nvSpPr>
        <p:spPr>
          <a:xfrm>
            <a:off x="8512744" y="2004973"/>
            <a:ext cx="3551909" cy="126288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положительную мотивацию и интерес к предмету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F8344AA-6F03-4714-8474-3A32B3268591}"/>
              </a:ext>
            </a:extLst>
          </p:cNvPr>
          <p:cNvSpPr/>
          <p:nvPr/>
        </p:nvSpPr>
        <p:spPr>
          <a:xfrm>
            <a:off x="8450982" y="635267"/>
            <a:ext cx="3613671" cy="102990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качественную успеваемость школьников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D583F3E-5F12-4F1F-BD0A-38A9DCB16F61}"/>
              </a:ext>
            </a:extLst>
          </p:cNvPr>
          <p:cNvSpPr/>
          <p:nvPr/>
        </p:nvSpPr>
        <p:spPr>
          <a:xfrm>
            <a:off x="364447" y="2004973"/>
            <a:ext cx="3389403" cy="12628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дидактическую эффективность урока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954C574-3807-4DE0-BE8F-0890D3717999}"/>
              </a:ext>
            </a:extLst>
          </p:cNvPr>
          <p:cNvSpPr/>
          <p:nvPr/>
        </p:nvSpPr>
        <p:spPr>
          <a:xfrm>
            <a:off x="8512744" y="3590148"/>
            <a:ext cx="3551909" cy="116185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навыки самообразования и самоконтроля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81557CA-1C81-4AD5-B066-062E06F6303C}"/>
              </a:ext>
            </a:extLst>
          </p:cNvPr>
          <p:cNvSpPr/>
          <p:nvPr/>
        </p:nvSpPr>
        <p:spPr>
          <a:xfrm>
            <a:off x="4023360" y="4636971"/>
            <a:ext cx="4158115" cy="103282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о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беспечивает оперативность и объективность контроля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0AC55F9-28F4-442D-AE73-CA3DC8E090F6}"/>
              </a:ext>
            </a:extLst>
          </p:cNvPr>
          <p:cNvSpPr/>
          <p:nvPr/>
        </p:nvSpPr>
        <p:spPr>
          <a:xfrm>
            <a:off x="289852" y="3489119"/>
            <a:ext cx="3389403" cy="12628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повысить познавательную активность школьников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892C8B3-A54F-43D1-90E4-2463A79CB4B5}"/>
              </a:ext>
            </a:extLst>
          </p:cNvPr>
          <p:cNvSpPr/>
          <p:nvPr/>
        </p:nvSpPr>
        <p:spPr>
          <a:xfrm>
            <a:off x="4023360" y="376625"/>
            <a:ext cx="4158114" cy="103282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адаптировать обучение</a:t>
            </a:r>
            <a:r>
              <a:rPr lang="ru-R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учётом возрастных и психологических особенностей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176590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59466C8-10EC-4030-B547-41CBDC3A887C}"/>
              </a:ext>
            </a:extLst>
          </p:cNvPr>
          <p:cNvSpPr/>
          <p:nvPr/>
        </p:nvSpPr>
        <p:spPr>
          <a:xfrm>
            <a:off x="1687629" y="322279"/>
            <a:ext cx="8816741" cy="102990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цифровизации образования</a:t>
            </a:r>
            <a:endParaRPr lang="ru-RU" sz="2000" b="1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732B8BB-0CDC-44AC-94C4-E2F719109D9E}"/>
              </a:ext>
            </a:extLst>
          </p:cNvPr>
          <p:cNvSpPr/>
          <p:nvPr/>
        </p:nvSpPr>
        <p:spPr>
          <a:xfrm>
            <a:off x="455219" y="1650671"/>
            <a:ext cx="11281559" cy="373912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11 октября №1678 «Об утверждении Правил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программ»</a:t>
            </a:r>
          </a:p>
          <a:p>
            <a:pPr algn="just"/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Запрещено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 иностранного программного обеспечения 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и муниципальных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иностранного ПО регулируется нормативно-правовыми актами о госзакупках. 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31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AAA5374-BAA1-4F3D-927D-EA6162B557F1}"/>
              </a:ext>
            </a:extLst>
          </p:cNvPr>
          <p:cNvSpPr/>
          <p:nvPr/>
        </p:nvSpPr>
        <p:spPr>
          <a:xfrm>
            <a:off x="1848046" y="107772"/>
            <a:ext cx="8816741" cy="55637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 для создания интерактивных упражнений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Надстройка 2" title="Web Viewer">
                <a:extLst>
                  <a:ext uri="{FF2B5EF4-FFF2-40B4-BE49-F238E27FC236}">
                    <a16:creationId xmlns:a16="http://schemas.microsoft.com/office/drawing/2014/main" id="{305AD8CC-1BCF-4881-953A-3AFC4EEB05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6213888"/>
                  </p:ext>
                </p:extLst>
              </p:nvPr>
            </p:nvGraphicFramePr>
            <p:xfrm>
              <a:off x="875899" y="856648"/>
              <a:ext cx="10356783" cy="600135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Надстройка 2" title="Web Viewer">
                <a:extLst>
                  <a:ext uri="{FF2B5EF4-FFF2-40B4-BE49-F238E27FC236}">
                    <a16:creationId xmlns:a16="http://schemas.microsoft.com/office/drawing/2014/main" id="{305AD8CC-1BCF-4881-953A-3AFC4EEB055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5899" y="856648"/>
                <a:ext cx="10356783" cy="600135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6151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F1D160-9347-4165-8512-F60B88E49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148" y="1684421"/>
            <a:ext cx="4422835" cy="4215514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2B77DA5-69AC-46BF-B63A-1C07485BAB1F}"/>
              </a:ext>
            </a:extLst>
          </p:cNvPr>
          <p:cNvSpPr/>
          <p:nvPr/>
        </p:nvSpPr>
        <p:spPr>
          <a:xfrm>
            <a:off x="3493971" y="240632"/>
            <a:ext cx="4504623" cy="102027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опрос</a:t>
            </a:r>
          </a:p>
        </p:txBody>
      </p:sp>
    </p:spTree>
    <p:extLst>
      <p:ext uri="{BB962C8B-B14F-4D97-AF65-F5344CB8AC3E}">
        <p14:creationId xmlns:p14="http://schemas.microsoft.com/office/powerpoint/2010/main" val="2143689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A46E128-9E39-4767-9CAB-C7E6CD2F80A5}"/>
              </a:ext>
            </a:extLst>
          </p:cNvPr>
          <p:cNvSpPr/>
          <p:nvPr/>
        </p:nvSpPr>
        <p:spPr>
          <a:xfrm>
            <a:off x="577516" y="442762"/>
            <a:ext cx="11069052" cy="513989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УДОБА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бесплатный конструктор и хостинг открытых интерактивных электронных образовательных ресурсов (ЭОР). Сервис создан с использованием технологий H5Р. Образовательный онлайн – конструктор 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УДОБА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был запущен в апреле 2020 года сотрудником интернет-центра Пермского государственного национального исследовательского университета Арсеном </a:t>
            </a:r>
            <a:r>
              <a:rPr lang="ru-RU" sz="28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Боровинским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«Этот образовательный онлайн-конструктор – первый в своём роде на территории России.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6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AAE0035-3114-49FA-97A3-498132211752}"/>
              </a:ext>
            </a:extLst>
          </p:cNvPr>
          <p:cNvSpPr/>
          <p:nvPr/>
        </p:nvSpPr>
        <p:spPr>
          <a:xfrm>
            <a:off x="4369870" y="240632"/>
            <a:ext cx="3070459" cy="102027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Удоба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F5AB9BC-DD64-46BD-9F5A-04D4809E6993}"/>
              </a:ext>
            </a:extLst>
          </p:cNvPr>
          <p:cNvSpPr/>
          <p:nvPr/>
        </p:nvSpPr>
        <p:spPr>
          <a:xfrm>
            <a:off x="182880" y="1449186"/>
            <a:ext cx="11762509" cy="428484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бесплатное использование;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ограничений;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шаблонов просты в использовании;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количество шаблонов (51, но сервис постоянно обновляется ;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один из немногих </a:t>
            </a:r>
            <a:r>
              <a:rPr lang="ru-RU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российских цифровых инструментов для создания электронных образовательных ресурсов.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9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B02B3DD-7A36-472B-9807-38AD511D5BEF}"/>
              </a:ext>
            </a:extLst>
          </p:cNvPr>
          <p:cNvSpPr/>
          <p:nvPr/>
        </p:nvSpPr>
        <p:spPr>
          <a:xfrm>
            <a:off x="4629752" y="452388"/>
            <a:ext cx="2233061" cy="102990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Шаблоны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BBB8DD0-218C-41DD-BC33-0D97EA419A92}"/>
              </a:ext>
            </a:extLst>
          </p:cNvPr>
          <p:cNvSpPr/>
          <p:nvPr/>
        </p:nvSpPr>
        <p:spPr>
          <a:xfrm>
            <a:off x="3006294" y="2104722"/>
            <a:ext cx="2704698" cy="455377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со словами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заполнение пропусков;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-отметь слова;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-перетаскивание слов;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-найди слова (</a:t>
            </a:r>
            <a:r>
              <a:rPr lang="ru-RU" sz="240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филворд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-отсортируй абзацы</a:t>
            </a:r>
          </a:p>
          <a:p>
            <a:pPr marL="342900" indent="-342900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5FA5EE5-3DF1-450F-8AE8-60C71EFCC3B5}"/>
              </a:ext>
            </a:extLst>
          </p:cNvPr>
          <p:cNvSpPr/>
          <p:nvPr/>
        </p:nvSpPr>
        <p:spPr>
          <a:xfrm>
            <a:off x="8854668" y="2104720"/>
            <a:ext cx="3128200" cy="455377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</a:t>
            </a:r>
            <a:r>
              <a:rPr lang="ru-RU" sz="24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-презентация курса;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-интерактивная книга;</a:t>
            </a:r>
          </a:p>
          <a:p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-интерактивное видео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C4BA729-F607-4CCC-BDDE-151707C4B8D7}"/>
              </a:ext>
            </a:extLst>
          </p:cNvPr>
          <p:cNvSpPr/>
          <p:nvPr/>
        </p:nvSpPr>
        <p:spPr>
          <a:xfrm>
            <a:off x="5848958" y="2104721"/>
            <a:ext cx="2884368" cy="455377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изображениями</a:t>
            </a:r>
          </a:p>
          <a:p>
            <a:r>
              <a:rPr lang="ru-RU" sz="24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перетаскивание;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-поиск областей </a:t>
            </a:r>
            <a:r>
              <a:rPr lang="ru-RU" sz="240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областей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изображении;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-найди множество областей изображения;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-карты;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-диалоговые карты </a:t>
            </a:r>
            <a:r>
              <a:rPr lang="ru-RU" sz="24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5BA8BC-5DA5-467E-9F91-67A2DA2A51CA}"/>
              </a:ext>
            </a:extLst>
          </p:cNvPr>
          <p:cNvSpPr/>
          <p:nvPr/>
        </p:nvSpPr>
        <p:spPr>
          <a:xfrm>
            <a:off x="163631" y="2172099"/>
            <a:ext cx="2704698" cy="448639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-опрос;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-множественный выбор;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-набор вопросов;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-угадай ответ;</a:t>
            </a:r>
          </a:p>
          <a:p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-истина/ложь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04D5D39-01DC-4632-B7A9-173942B5DD38}"/>
              </a:ext>
            </a:extLst>
          </p:cNvPr>
          <p:cNvCxnSpPr>
            <a:stCxn id="8" idx="1"/>
          </p:cNvCxnSpPr>
          <p:nvPr/>
        </p:nvCxnSpPr>
        <p:spPr>
          <a:xfrm flipH="1">
            <a:off x="1684421" y="967340"/>
            <a:ext cx="2945331" cy="1044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D8EF800-7FD3-4C36-8BFB-50BE881A851E}"/>
              </a:ext>
            </a:extLst>
          </p:cNvPr>
          <p:cNvCxnSpPr/>
          <p:nvPr/>
        </p:nvCxnSpPr>
        <p:spPr>
          <a:xfrm flipH="1">
            <a:off x="4504623" y="1482291"/>
            <a:ext cx="808522" cy="514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F7295C2-F8F5-4D07-9D49-1D8F48E2B07A}"/>
              </a:ext>
            </a:extLst>
          </p:cNvPr>
          <p:cNvCxnSpPr>
            <a:cxnSpLocks/>
          </p:cNvCxnSpPr>
          <p:nvPr/>
        </p:nvCxnSpPr>
        <p:spPr>
          <a:xfrm>
            <a:off x="6096000" y="1482291"/>
            <a:ext cx="583933" cy="514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351CEDD-EFDF-4153-A233-D2F53BDEE7FF}"/>
              </a:ext>
            </a:extLst>
          </p:cNvPr>
          <p:cNvCxnSpPr>
            <a:stCxn id="8" idx="3"/>
          </p:cNvCxnSpPr>
          <p:nvPr/>
        </p:nvCxnSpPr>
        <p:spPr>
          <a:xfrm>
            <a:off x="6862813" y="967340"/>
            <a:ext cx="3301465" cy="1029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189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Надстройка 4" title="Web Viewer">
                <a:extLst>
                  <a:ext uri="{FF2B5EF4-FFF2-40B4-BE49-F238E27FC236}">
                    <a16:creationId xmlns:a16="http://schemas.microsoft.com/office/drawing/2014/main" id="{42F26B36-A600-439F-A7D7-F638E05580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445708"/>
                  </p:ext>
                </p:extLst>
              </p:nvPr>
            </p:nvGraphicFramePr>
            <p:xfrm>
              <a:off x="163629" y="134754"/>
              <a:ext cx="11906451" cy="586599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Надстройка 4" title="Web Viewer">
                <a:extLst>
                  <a:ext uri="{FF2B5EF4-FFF2-40B4-BE49-F238E27FC236}">
                    <a16:creationId xmlns:a16="http://schemas.microsoft.com/office/drawing/2014/main" id="{42F26B36-A600-439F-A7D7-F638E05580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3629" y="134754"/>
                <a:ext cx="11906451" cy="586599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314E88-4C47-4A01-8A3C-CC8EF2C65D23}"/>
              </a:ext>
            </a:extLst>
          </p:cNvPr>
          <p:cNvSpPr/>
          <p:nvPr/>
        </p:nvSpPr>
        <p:spPr>
          <a:xfrm>
            <a:off x="4477608" y="3244334"/>
            <a:ext cx="323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udoba.org/h5p/</a:t>
            </a:r>
            <a:r>
              <a:rPr lang="ru-RU" dirty="0" err="1"/>
              <a:t>embed</a:t>
            </a:r>
            <a:r>
              <a:rPr lang="ru-RU" dirty="0"/>
              <a:t>/102718</a:t>
            </a:r>
          </a:p>
        </p:txBody>
      </p:sp>
    </p:spTree>
    <p:extLst>
      <p:ext uri="{BB962C8B-B14F-4D97-AF65-F5344CB8AC3E}">
        <p14:creationId xmlns:p14="http://schemas.microsoft.com/office/powerpoint/2010/main" val="3454870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6AEBA6F-9501-4F30-BDCB-CC4637F0C2F8}"/>
              </a:ext>
            </a:extLst>
          </p:cNvPr>
          <p:cNvSpPr/>
          <p:nvPr/>
        </p:nvSpPr>
        <p:spPr>
          <a:xfrm>
            <a:off x="3301465" y="240632"/>
            <a:ext cx="4754880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презентация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C90F612-AB92-40AA-960B-D74905758D41}"/>
              </a:ext>
            </a:extLst>
          </p:cNvPr>
          <p:cNvSpPr/>
          <p:nvPr/>
        </p:nvSpPr>
        <p:spPr>
          <a:xfrm>
            <a:off x="500515" y="1771048"/>
            <a:ext cx="11348184" cy="256032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шаблоны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перетаскивание слов;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отметь слова;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с одним вариантом ответа;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верно/неверно; 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716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4">
            <a:extLst>
              <a:ext uri="{FF2B5EF4-FFF2-40B4-BE49-F238E27FC236}">
                <a16:creationId xmlns:a16="http://schemas.microsoft.com/office/drawing/2014/main" id="{2E7B2755-E7F1-49AA-9008-AFDE997A28E4}"/>
              </a:ext>
            </a:extLst>
          </p:cNvPr>
          <p:cNvSpPr/>
          <p:nvPr/>
        </p:nvSpPr>
        <p:spPr>
          <a:xfrm>
            <a:off x="3075709" y="120752"/>
            <a:ext cx="5968538" cy="7796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Перетаскивание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Надстройка 2" title="Web Viewer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9299463"/>
                  </p:ext>
                </p:extLst>
              </p:nvPr>
            </p:nvGraphicFramePr>
            <p:xfrm>
              <a:off x="407323" y="1030777"/>
              <a:ext cx="11463251" cy="496997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Надстройка 2" title="Web Viewer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323" y="1030777"/>
                <a:ext cx="11463251" cy="49699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759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Надстройка 1" title="Web Viewer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6380588"/>
                  </p:ext>
                </p:extLst>
              </p:nvPr>
            </p:nvGraphicFramePr>
            <p:xfrm>
              <a:off x="626313" y="1174069"/>
              <a:ext cx="11285823" cy="4843304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2" name="Надстройка 1" title="Web Viewer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6313" y="1174069"/>
                <a:ext cx="11285823" cy="484330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2E7B2755-E7F1-49AA-9008-AFDE997A28E4}"/>
              </a:ext>
            </a:extLst>
          </p:cNvPr>
          <p:cNvSpPr/>
          <p:nvPr/>
        </p:nvSpPr>
        <p:spPr>
          <a:xfrm>
            <a:off x="3067396" y="166255"/>
            <a:ext cx="8358665" cy="73414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Отсортируй абзацы</a:t>
            </a:r>
          </a:p>
        </p:txBody>
      </p:sp>
    </p:spTree>
    <p:extLst>
      <p:ext uri="{BB962C8B-B14F-4D97-AF65-F5344CB8AC3E}">
        <p14:creationId xmlns:p14="http://schemas.microsoft.com/office/powerpoint/2010/main" val="2354670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F0E8314-90F5-4CF5-9355-227B25E27ECB}"/>
              </a:ext>
            </a:extLst>
          </p:cNvPr>
          <p:cNvSpPr/>
          <p:nvPr/>
        </p:nvSpPr>
        <p:spPr>
          <a:xfrm>
            <a:off x="2531443" y="154003"/>
            <a:ext cx="9432757" cy="7796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Интерактивные области на изображении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Надстройка 5" title="Web Viewer">
                <a:extLst>
                  <a:ext uri="{FF2B5EF4-FFF2-40B4-BE49-F238E27FC236}">
                    <a16:creationId xmlns:a16="http://schemas.microsoft.com/office/drawing/2014/main" id="{2FAC20CC-B9EB-424E-B469-8657498EAD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4896181"/>
                  </p:ext>
                </p:extLst>
              </p:nvPr>
            </p:nvGraphicFramePr>
            <p:xfrm>
              <a:off x="2531442" y="1193533"/>
              <a:ext cx="9432757" cy="4807216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Надстройка 5" title="Web Viewer">
                <a:extLst>
                  <a:ext uri="{FF2B5EF4-FFF2-40B4-BE49-F238E27FC236}">
                    <a16:creationId xmlns:a16="http://schemas.microsoft.com/office/drawing/2014/main" id="{2FAC20CC-B9EB-424E-B469-8657498EAD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31442" y="1193533"/>
                <a:ext cx="9432757" cy="480721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0079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Надстройка 1" title="Web Viewer">
                <a:extLst>
                  <a:ext uri="{FF2B5EF4-FFF2-40B4-BE49-F238E27FC236}">
                    <a16:creationId xmlns:a16="http://schemas.microsoft.com/office/drawing/2014/main" id="{B96FF40E-4F1E-436F-8238-D4E61B6A730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2399777"/>
                  </p:ext>
                </p:extLst>
              </p:nvPr>
            </p:nvGraphicFramePr>
            <p:xfrm>
              <a:off x="1491917" y="1116531"/>
              <a:ext cx="10568538" cy="488421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Надстройка 1" title="Web Viewer">
                <a:extLst>
                  <a:ext uri="{FF2B5EF4-FFF2-40B4-BE49-F238E27FC236}">
                    <a16:creationId xmlns:a16="http://schemas.microsoft.com/office/drawing/2014/main" id="{B96FF40E-4F1E-436F-8238-D4E61B6A730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1917" y="1116531"/>
                <a:ext cx="10568538" cy="4884218"/>
              </a:xfrm>
              <a:prstGeom prst="rect">
                <a:avLst/>
              </a:prstGeom>
            </p:spPr>
          </p:pic>
        </mc:Fallback>
      </mc:AlternateContent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D3D75CD-2F1A-4A97-80B4-335AC895A468}"/>
              </a:ext>
            </a:extLst>
          </p:cNvPr>
          <p:cNvSpPr/>
          <p:nvPr/>
        </p:nvSpPr>
        <p:spPr>
          <a:xfrm>
            <a:off x="1607419" y="154003"/>
            <a:ext cx="10356781" cy="7796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Интерактивные области на изображении</a:t>
            </a:r>
          </a:p>
        </p:txBody>
      </p:sp>
    </p:spTree>
    <p:extLst>
      <p:ext uri="{BB962C8B-B14F-4D97-AF65-F5344CB8AC3E}">
        <p14:creationId xmlns:p14="http://schemas.microsoft.com/office/powerpoint/2010/main" val="1087181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DA2F225-F128-49ED-8F16-0DFFE48CE201}"/>
              </a:ext>
            </a:extLst>
          </p:cNvPr>
          <p:cNvSpPr/>
          <p:nvPr/>
        </p:nvSpPr>
        <p:spPr>
          <a:xfrm>
            <a:off x="1607419" y="154003"/>
            <a:ext cx="10356781" cy="7796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Как вставить в презентацию в </a:t>
            </a:r>
            <a:r>
              <a:rPr lang="en-US" sz="3200" b="1" dirty="0">
                <a:solidFill>
                  <a:schemeClr val="tx1"/>
                </a:solidFill>
              </a:rPr>
              <a:t>Power Point?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1DB59-7B43-4747-8D4A-07125C43B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08" y="1264254"/>
            <a:ext cx="3888867" cy="1584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948D1C-8CD8-47B1-977A-5537C80C54CD}"/>
              </a:ext>
            </a:extLst>
          </p:cNvPr>
          <p:cNvSpPr txBox="1"/>
          <p:nvPr/>
        </p:nvSpPr>
        <p:spPr>
          <a:xfrm>
            <a:off x="327259" y="146304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2CB89F-4AB2-4D7A-AC67-42D14B8EA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157" y="1217289"/>
            <a:ext cx="3797495" cy="1631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DCDBE3-578C-4D8C-913B-850849FF98CF}"/>
              </a:ext>
            </a:extLst>
          </p:cNvPr>
          <p:cNvSpPr txBox="1"/>
          <p:nvPr/>
        </p:nvSpPr>
        <p:spPr>
          <a:xfrm>
            <a:off x="4995512" y="15881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7EFA45-2FE2-4AC8-997F-E8B5B5AA6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008" y="3469908"/>
            <a:ext cx="4978656" cy="11875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972D74-C55C-4157-889F-4AC6E24CC722}"/>
              </a:ext>
            </a:extLst>
          </p:cNvPr>
          <p:cNvSpPr txBox="1"/>
          <p:nvPr/>
        </p:nvSpPr>
        <p:spPr>
          <a:xfrm>
            <a:off x="327259" y="370572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3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1F0332-7387-4F4B-AC08-14A251E22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6464" y="3469908"/>
            <a:ext cx="3067208" cy="15812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024AE3-B14A-409D-AFD0-69EE607986E4}"/>
              </a:ext>
            </a:extLst>
          </p:cNvPr>
          <p:cNvSpPr txBox="1"/>
          <p:nvPr/>
        </p:nvSpPr>
        <p:spPr>
          <a:xfrm>
            <a:off x="6501338" y="386935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4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197657-8AB2-480F-9275-DD76F3958D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008" y="5051140"/>
            <a:ext cx="4978656" cy="14555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5C6ECED-817D-41B8-887F-ABA6BA5C5ED0}"/>
              </a:ext>
            </a:extLst>
          </p:cNvPr>
          <p:cNvSpPr txBox="1"/>
          <p:nvPr/>
        </p:nvSpPr>
        <p:spPr>
          <a:xfrm>
            <a:off x="327259" y="5593746"/>
            <a:ext cx="38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69084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4069D22-C12B-4A8A-A2FF-6E1517487AA7}"/>
              </a:ext>
            </a:extLst>
          </p:cNvPr>
          <p:cNvSpPr/>
          <p:nvPr/>
        </p:nvSpPr>
        <p:spPr>
          <a:xfrm>
            <a:off x="3301464" y="240632"/>
            <a:ext cx="5351647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в конструкторе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025AE5-9BC2-43B2-A9B9-BD930AC4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972" y="3043261"/>
            <a:ext cx="5865386" cy="2809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801BFB-8DD7-44E9-AC60-03ED70893A56}"/>
              </a:ext>
            </a:extLst>
          </p:cNvPr>
          <p:cNvSpPr txBox="1"/>
          <p:nvPr/>
        </p:nvSpPr>
        <p:spPr>
          <a:xfrm>
            <a:off x="567890" y="1838425"/>
            <a:ext cx="10635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Имеется поисковик. Можно искать необходимый материал по имени автора или на определённую тему</a:t>
            </a:r>
          </a:p>
        </p:txBody>
      </p:sp>
    </p:spTree>
    <p:extLst>
      <p:ext uri="{BB962C8B-B14F-4D97-AF65-F5344CB8AC3E}">
        <p14:creationId xmlns:p14="http://schemas.microsoft.com/office/powerpoint/2010/main" val="1425317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9126A3E-6DB6-4A53-AEDF-E100745D3A89}"/>
              </a:ext>
            </a:extLst>
          </p:cNvPr>
          <p:cNvSpPr/>
          <p:nvPr/>
        </p:nvSpPr>
        <p:spPr>
          <a:xfrm>
            <a:off x="3301464" y="240632"/>
            <a:ext cx="5351647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создать интерактивное задание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9E2F9A-974D-4998-AEDF-FA0ADA70F4AF}"/>
              </a:ext>
            </a:extLst>
          </p:cNvPr>
          <p:cNvSpPr txBox="1"/>
          <p:nvPr/>
        </p:nvSpPr>
        <p:spPr>
          <a:xfrm>
            <a:off x="404261" y="1944303"/>
            <a:ext cx="112904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Зайдите на сайт </a:t>
            </a:r>
            <a:r>
              <a:rPr lang="ru-RU" sz="2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https://udoba.org/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 своим аккаунтом (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Войти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ввести свои данные).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слева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«Моя библиотека».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Нажмите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«Добавить» - Интерактивный </a:t>
            </a:r>
          </a:p>
          <a:p>
            <a:endParaRPr lang="ru-RU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3. Выберите шаблон.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5281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DF7A20-01FA-4FD6-BB7B-C3528DE62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50" y="770021"/>
            <a:ext cx="11646499" cy="450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95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CB96A7-2E61-46B1-9323-EB27A025E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58" y="288758"/>
            <a:ext cx="11341683" cy="55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78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4B063B-4156-41A0-94F1-3A48115FC45D}"/>
              </a:ext>
            </a:extLst>
          </p:cNvPr>
          <p:cNvSpPr/>
          <p:nvPr/>
        </p:nvSpPr>
        <p:spPr>
          <a:xfrm>
            <a:off x="625640" y="1674796"/>
            <a:ext cx="11136432" cy="413886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интерактивных заданий по шаблонам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Перетаскивание слов.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Отметь слова.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Заполнение пропусков.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Тест «Единственный выбор».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Интерактивные области на изображении.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94EE85A-392D-47D4-A020-DCEEFBB279D2}"/>
              </a:ext>
            </a:extLst>
          </p:cNvPr>
          <p:cNvSpPr/>
          <p:nvPr/>
        </p:nvSpPr>
        <p:spPr>
          <a:xfrm>
            <a:off x="3301464" y="115503"/>
            <a:ext cx="5470359" cy="84702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конструкторе</a:t>
            </a:r>
          </a:p>
        </p:txBody>
      </p:sp>
    </p:spTree>
    <p:extLst>
      <p:ext uri="{BB962C8B-B14F-4D97-AF65-F5344CB8AC3E}">
        <p14:creationId xmlns:p14="http://schemas.microsoft.com/office/powerpoint/2010/main" val="2068842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5A124A6-4351-478F-8879-A4E18E035C85}"/>
              </a:ext>
            </a:extLst>
          </p:cNvPr>
          <p:cNvSpPr/>
          <p:nvPr/>
        </p:nvSpPr>
        <p:spPr>
          <a:xfrm>
            <a:off x="3301464" y="240632"/>
            <a:ext cx="5470359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использовать интерактивное задание?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656943A-3CD5-4BE0-ABA9-FFE7738E73BA}"/>
              </a:ext>
            </a:extLst>
          </p:cNvPr>
          <p:cNvSpPr/>
          <p:nvPr/>
        </p:nvSpPr>
        <p:spPr>
          <a:xfrm>
            <a:off x="412282" y="2452838"/>
            <a:ext cx="4910490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демонстрировать на уроке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B33EEF1-642F-4327-9BE8-51C9A59A4571}"/>
              </a:ext>
            </a:extLst>
          </p:cNvPr>
          <p:cNvSpPr/>
          <p:nvPr/>
        </p:nvSpPr>
        <p:spPr>
          <a:xfrm>
            <a:off x="5601903" y="2452838"/>
            <a:ext cx="6352673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учащимся в качестве тренажёра без оценивания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2F217DD-D103-4A1C-8E90-99138B7BD3D4}"/>
              </a:ext>
            </a:extLst>
          </p:cNvPr>
          <p:cNvSpPr/>
          <p:nvPr/>
        </p:nvSpPr>
        <p:spPr>
          <a:xfrm>
            <a:off x="2791326" y="4291264"/>
            <a:ext cx="5980497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учащимся выполнить задание на оценку </a:t>
            </a:r>
          </a:p>
        </p:txBody>
      </p:sp>
    </p:spTree>
    <p:extLst>
      <p:ext uri="{BB962C8B-B14F-4D97-AF65-F5344CB8AC3E}">
        <p14:creationId xmlns:p14="http://schemas.microsoft.com/office/powerpoint/2010/main" val="1016006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F738418-B385-4B9A-AFD1-D1054EF30630}"/>
              </a:ext>
            </a:extLst>
          </p:cNvPr>
          <p:cNvSpPr/>
          <p:nvPr/>
        </p:nvSpPr>
        <p:spPr>
          <a:xfrm>
            <a:off x="1453416" y="240632"/>
            <a:ext cx="8787864" cy="125128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отслеживать выполнение задание учащимися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61414D2-F729-4255-BA49-52DD1EE21107}"/>
              </a:ext>
            </a:extLst>
          </p:cNvPr>
          <p:cNvSpPr/>
          <p:nvPr/>
        </p:nvSpPr>
        <p:spPr>
          <a:xfrm>
            <a:off x="625640" y="2067827"/>
            <a:ext cx="5351647" cy="374583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ченики создают аккаунты в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проходят задания под своими аккаунтами. Тогда у каждого ресурса во вкладке "отчеты" можно посмотреть, кто и как отвечал, пробовал ли подбирать ответы.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способе для школ могут быть проблемы с персональными данными (их разрешено хранить только в ГИС)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CFC3C97-4F52-4B67-9F10-FC6E12A48D63}"/>
              </a:ext>
            </a:extLst>
          </p:cNvPr>
          <p:cNvSpPr/>
          <p:nvPr/>
        </p:nvSpPr>
        <p:spPr>
          <a:xfrm>
            <a:off x="6541386" y="2067828"/>
            <a:ext cx="5351647" cy="3745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Ученики не создают аккаунт, решают задание и в конце кликают по коду цифрового следа и отправляют его учителю по любому каналу связи (сообщение, e-</a:t>
            </a:r>
            <a:r>
              <a:rPr lang="ru-RU" dirty="0" err="1">
                <a:solidFill>
                  <a:schemeClr val="tx1"/>
                </a:solidFill>
              </a:rPr>
              <a:t>mail</a:t>
            </a:r>
            <a:r>
              <a:rPr lang="ru-RU" dirty="0">
                <a:solidFill>
                  <a:schemeClr val="tx1"/>
                </a:solidFill>
              </a:rPr>
              <a:t> и т.п., как договоритесь). Учитель проходит и видит цифровой след решения задания.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574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E18CB82-9702-4613-BF50-2783AEE33F83}"/>
              </a:ext>
            </a:extLst>
          </p:cNvPr>
          <p:cNvSpPr/>
          <p:nvPr/>
        </p:nvSpPr>
        <p:spPr>
          <a:xfrm>
            <a:off x="721895" y="664143"/>
            <a:ext cx="11126804" cy="472600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российских инструментов для создания интерактивного контента – это, прежде всего, технологическая независимость, а также прекрасная возможность для педагога быстро подготовить интерактивные материалы для урока или внеклассной работы, активизировать познавательную деятельности обучающихся, эффективно организовать обратную связь.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78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6FEDAE-C8AB-4185-8ADB-AEA568856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1" y="1380982"/>
            <a:ext cx="4381236" cy="428953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E4483C2-137C-4AEC-8364-8A114CE4C0C8}"/>
              </a:ext>
            </a:extLst>
          </p:cNvPr>
          <p:cNvSpPr/>
          <p:nvPr/>
        </p:nvSpPr>
        <p:spPr>
          <a:xfrm>
            <a:off x="3147460" y="240632"/>
            <a:ext cx="4525617" cy="94685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опрос</a:t>
            </a:r>
          </a:p>
        </p:txBody>
      </p:sp>
    </p:spTree>
    <p:extLst>
      <p:ext uri="{BB962C8B-B14F-4D97-AF65-F5344CB8AC3E}">
        <p14:creationId xmlns:p14="http://schemas.microsoft.com/office/powerpoint/2010/main" val="79714214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webextensions/webextension1.xml><?xml version="1.0" encoding="utf-8"?>
<we:webextension xmlns:we="http://schemas.microsoft.com/office/webextensions/webextension/2010/11" id="{08208D69-5FEE-48D0-A65B-7BC90EEBEC53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udoba.org/h5p/embed/112201&quot;,&quot;values&quot;:{},&quot;data&quot;:{&quot;uri&quot;:&quot;udoba.org/h5p/embed/112201&quot;},&quot;secure&quot;:false}],&quot;name&quot;:&quot;udoba.org/h5p/embed/112201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6058A6A6-41A7-4BC9-A319-9E70A653C471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udoba.org/h5p/embed/102718&quot;,&quot;values&quot;:{},&quot;data&quot;:{&quot;uri&quot;:&quot;udoba.org/h5p/embed/102718&quot;},&quot;secure&quot;:false}],&quot;name&quot;:&quot;udoba.org/h5p/embed/102718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1FCA6C99-9EEA-4C90-BBBD-ABAC6437A3D7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udoba.org/h5p/embed/101452&quot;,&quot;values&quot;:{},&quot;data&quot;:{&quot;uri&quot;:&quot;udoba.org/h5p/embed/101452&quot;},&quot;secure&quot;:false}],&quot;name&quot;:&quot;udoba.org/h5p/embed/101452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151BF991-C48E-463A-8D07-D3988494BA05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udoba.org/h5p/embed/106676&quot;,&quot;values&quot;:{},&quot;data&quot;:{&quot;uri&quot;:&quot;udoba.org/h5p/embed/106676&quot;},&quot;secure&quot;:false}],&quot;name&quot;:&quot;udoba.org/h5p/embed/106676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014C7A33-00E9-49DA-810F-964BD11CF340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udoba.org/h5p/embed/105063&quot;,&quot;values&quot;:{},&quot;data&quot;:{&quot;uri&quot;:&quot;udoba.org/h5p/embed/105063&quot;},&quot;secure&quot;:false}],&quot;name&quot;:&quot;udoba.org/h5p/embed/105063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6.xml><?xml version="1.0" encoding="utf-8"?>
<we:webextension xmlns:we="http://schemas.microsoft.com/office/webextensions/webextension/2010/11" id="{3221A235-2BD4-47EC-9B8D-275C47FB7345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udoba.org/h5p/embed/107536&quot;,&quot;values&quot;:{},&quot;data&quot;:{&quot;uri&quot;:&quot;udoba.org/h5p/embed/107536&quot;},&quot;secure&quot;:false}],&quot;name&quot;:&quot;udoba.org/h5p/embed/107536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1725</TotalTime>
  <Words>678</Words>
  <Application>Microsoft Office PowerPoint</Application>
  <PresentationFormat>Широкоэкранный</PresentationFormat>
  <Paragraphs>94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Palatino Linotype</vt:lpstr>
      <vt:lpstr>Times New Roman</vt:lpstr>
      <vt:lpstr>Галерея</vt:lpstr>
      <vt:lpstr>Создание интерактивного контента на сервисе Удоба.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интерактивного контента на сервисе Удоба.</dc:title>
  <dc:creator>Зоя</dc:creator>
  <cp:lastModifiedBy>User</cp:lastModifiedBy>
  <cp:revision>69</cp:revision>
  <dcterms:created xsi:type="dcterms:W3CDTF">2023-11-16T12:36:14Z</dcterms:created>
  <dcterms:modified xsi:type="dcterms:W3CDTF">2023-12-20T07:01:59Z</dcterms:modified>
</cp:coreProperties>
</file>